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8" r:id="rId3"/>
    <p:sldId id="259" r:id="rId4"/>
    <p:sldId id="262" r:id="rId5"/>
    <p:sldId id="260" r:id="rId6"/>
    <p:sldId id="266" r:id="rId7"/>
    <p:sldId id="267" r:id="rId8"/>
    <p:sldId id="263" r:id="rId9"/>
    <p:sldId id="268"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52" autoAdjust="0"/>
  </p:normalViewPr>
  <p:slideViewPr>
    <p:cSldViewPr snapToGrid="0">
      <p:cViewPr>
        <p:scale>
          <a:sx n="66" d="100"/>
          <a:sy n="66" d="100"/>
        </p:scale>
        <p:origin x="133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04543-DE5D-4FC5-83F2-CF5A7F4EA9AE}"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B9D33-2E5B-4896-98EF-FD15C09E83C5}" type="slidenum">
              <a:rPr lang="en-US" smtClean="0"/>
              <a:t>‹#›</a:t>
            </a:fld>
            <a:endParaRPr lang="en-US"/>
          </a:p>
        </p:txBody>
      </p:sp>
    </p:spTree>
    <p:extLst>
      <p:ext uri="{BB962C8B-B14F-4D97-AF65-F5344CB8AC3E}">
        <p14:creationId xmlns:p14="http://schemas.microsoft.com/office/powerpoint/2010/main" val="116664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B9D33-2E5B-4896-98EF-FD15C09E83C5}" type="slidenum">
              <a:rPr lang="en-US" smtClean="0"/>
              <a:t>1</a:t>
            </a:fld>
            <a:endParaRPr lang="en-US"/>
          </a:p>
        </p:txBody>
      </p:sp>
    </p:spTree>
    <p:extLst>
      <p:ext uri="{BB962C8B-B14F-4D97-AF65-F5344CB8AC3E}">
        <p14:creationId xmlns:p14="http://schemas.microsoft.com/office/powerpoint/2010/main" val="207310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B9D33-2E5B-4896-98EF-FD15C09E83C5}" type="slidenum">
              <a:rPr lang="en-US" smtClean="0"/>
              <a:t>2</a:t>
            </a:fld>
            <a:endParaRPr lang="en-US"/>
          </a:p>
        </p:txBody>
      </p:sp>
    </p:spTree>
    <p:extLst>
      <p:ext uri="{BB962C8B-B14F-4D97-AF65-F5344CB8AC3E}">
        <p14:creationId xmlns:p14="http://schemas.microsoft.com/office/powerpoint/2010/main" val="328303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B9D33-2E5B-4896-98EF-FD15C09E83C5}" type="slidenum">
              <a:rPr lang="en-US" smtClean="0"/>
              <a:t>3</a:t>
            </a:fld>
            <a:endParaRPr lang="en-US"/>
          </a:p>
        </p:txBody>
      </p:sp>
    </p:spTree>
    <p:extLst>
      <p:ext uri="{BB962C8B-B14F-4D97-AF65-F5344CB8AC3E}">
        <p14:creationId xmlns:p14="http://schemas.microsoft.com/office/powerpoint/2010/main" val="249032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16AA-5557-8EC1-401A-6765EBE3A3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ABC753-E8E4-6DD6-F7B4-EE8ADD7B3D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86D2D9-EB03-D1A5-277D-8EE13C5B3DEB}"/>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5" name="Footer Placeholder 4">
            <a:extLst>
              <a:ext uri="{FF2B5EF4-FFF2-40B4-BE49-F238E27FC236}">
                <a16:creationId xmlns:a16="http://schemas.microsoft.com/office/drawing/2014/main" id="{FEE09153-E504-75DF-CADA-EB4D60BBB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4FF5F-5FD9-0A2F-3AB2-A63D8633A6F7}"/>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354915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751D5-EB63-A6B4-D1A4-958C931E33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1469DF-D557-A342-AC18-96745F475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975FE-5D39-2395-EF18-8F335873F720}"/>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5" name="Footer Placeholder 4">
            <a:extLst>
              <a:ext uri="{FF2B5EF4-FFF2-40B4-BE49-F238E27FC236}">
                <a16:creationId xmlns:a16="http://schemas.microsoft.com/office/drawing/2014/main" id="{EC6B7084-AAFF-C6A0-EAC9-CE44BB12E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1CDC0-2ACB-DB7C-D974-B53CA4082B41}"/>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409095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70386-2596-4BCB-F791-1D06EDA2D8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1DEE04-AD9D-6919-AFA7-FBB0B2C6ED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58B97-BA0A-6F9A-A855-AB20D9229626}"/>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5" name="Footer Placeholder 4">
            <a:extLst>
              <a:ext uri="{FF2B5EF4-FFF2-40B4-BE49-F238E27FC236}">
                <a16:creationId xmlns:a16="http://schemas.microsoft.com/office/drawing/2014/main" id="{DE84BFB9-DF7B-CE2A-7D3D-4DEACE4FA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3F390-CC1B-F0C4-85C4-AF1FB8F2431E}"/>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2521627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5B1E7-8163-C861-131F-EB44B5A1FC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E3597-5AAD-D0B0-3DD0-950CE49E57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A99BF-3FBE-16F5-92EA-1D4F99CA1A24}"/>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5" name="Footer Placeholder 4">
            <a:extLst>
              <a:ext uri="{FF2B5EF4-FFF2-40B4-BE49-F238E27FC236}">
                <a16:creationId xmlns:a16="http://schemas.microsoft.com/office/drawing/2014/main" id="{A27E4723-463E-1F2C-A389-8CCD86598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D430D-7C3F-63C1-857A-4BF06C79F177}"/>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278381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30A33-3ECA-B037-5BA5-208295D9EF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8D77B1-7C62-B241-AA11-7CFDE448F8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276544-7F60-C9E3-ED1B-998ED04C49C7}"/>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5" name="Footer Placeholder 4">
            <a:extLst>
              <a:ext uri="{FF2B5EF4-FFF2-40B4-BE49-F238E27FC236}">
                <a16:creationId xmlns:a16="http://schemas.microsoft.com/office/drawing/2014/main" id="{0DE6CCF5-312C-A821-EBDD-DE6F9EDAE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046D7-CA29-6B3A-2E95-3C7ACF83EA8C}"/>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704095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D56E-9640-B7EF-BF76-4E8A715AA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B0E75-890F-FB9F-08CE-E5A38A585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85673-6879-D244-146B-F7DE992E80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8C210D-4691-B346-FB5F-10B74850CE37}"/>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6" name="Footer Placeholder 5">
            <a:extLst>
              <a:ext uri="{FF2B5EF4-FFF2-40B4-BE49-F238E27FC236}">
                <a16:creationId xmlns:a16="http://schemas.microsoft.com/office/drawing/2014/main" id="{490699E1-2757-3E09-4F36-BD452A611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EF526-8657-F7B6-C38E-5C9EE9A10035}"/>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361536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C441-52B5-1289-2380-CC5BD260C6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E94838-A24D-86A4-1662-AC7B223569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839EB4-DC96-069B-B79C-1DFEE95E72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30103-D3C6-E783-7E51-ECE98DE80D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71E73F-EF24-98ED-6311-043044397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C783DD-2C65-4AD9-EAF8-1DB509836766}"/>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8" name="Footer Placeholder 7">
            <a:extLst>
              <a:ext uri="{FF2B5EF4-FFF2-40B4-BE49-F238E27FC236}">
                <a16:creationId xmlns:a16="http://schemas.microsoft.com/office/drawing/2014/main" id="{CAE2D3B6-3018-F423-422C-CCA0AA55DE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47127F-C98E-4CBE-BE5E-E739FCEC0349}"/>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493522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6269-046B-9F81-A76C-6EE9D4940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8273A7-CE2E-05BC-A7FE-778FF3B6CE2B}"/>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4" name="Footer Placeholder 3">
            <a:extLst>
              <a:ext uri="{FF2B5EF4-FFF2-40B4-BE49-F238E27FC236}">
                <a16:creationId xmlns:a16="http://schemas.microsoft.com/office/drawing/2014/main" id="{40C9A83B-D509-8ADB-9653-54ACAB6E1B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391682-0003-4AAB-A44B-D523C1A8019B}"/>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2183524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81687-27DA-9F6E-7F42-E63DDA5C0DC4}"/>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3" name="Footer Placeholder 2">
            <a:extLst>
              <a:ext uri="{FF2B5EF4-FFF2-40B4-BE49-F238E27FC236}">
                <a16:creationId xmlns:a16="http://schemas.microsoft.com/office/drawing/2014/main" id="{F42B61EA-9EDB-E359-2683-B3A83C936E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CE9BD9-5C72-E23E-F63E-53E5B3077FD5}"/>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172741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C739-1CE2-AF26-2DA9-E397E4EE5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37240F-4971-58F8-2BB7-2AF508541C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E2BFF1-BB85-7419-23CE-7F2F143F2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37496-8CC4-EC72-C5FC-81430F412CFF}"/>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6" name="Footer Placeholder 5">
            <a:extLst>
              <a:ext uri="{FF2B5EF4-FFF2-40B4-BE49-F238E27FC236}">
                <a16:creationId xmlns:a16="http://schemas.microsoft.com/office/drawing/2014/main" id="{B183FE1E-C307-071C-61A1-27D076FDB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088E9-3EB3-23D0-E15B-21F95B362FAE}"/>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35514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7F1D-495A-F443-EC02-442AEFF5C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F755F9-A045-4C42-5886-6B3152E32F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9524C4-EB8D-CF16-911B-3722E83A9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633491-C840-610C-45A0-A2624D899586}"/>
              </a:ext>
            </a:extLst>
          </p:cNvPr>
          <p:cNvSpPr>
            <a:spLocks noGrp="1"/>
          </p:cNvSpPr>
          <p:nvPr>
            <p:ph type="dt" sz="half" idx="10"/>
          </p:nvPr>
        </p:nvSpPr>
        <p:spPr/>
        <p:txBody>
          <a:bodyPr/>
          <a:lstStyle/>
          <a:p>
            <a:fld id="{CE0C229E-7C28-4592-A6A8-1D9BD6AFA796}" type="datetimeFigureOut">
              <a:rPr lang="en-US" smtClean="0"/>
              <a:t>4/4/2025</a:t>
            </a:fld>
            <a:endParaRPr lang="en-US"/>
          </a:p>
        </p:txBody>
      </p:sp>
      <p:sp>
        <p:nvSpPr>
          <p:cNvPr id="6" name="Footer Placeholder 5">
            <a:extLst>
              <a:ext uri="{FF2B5EF4-FFF2-40B4-BE49-F238E27FC236}">
                <a16:creationId xmlns:a16="http://schemas.microsoft.com/office/drawing/2014/main" id="{A6666D0B-7C37-D24C-9E77-87AD352CE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FFF630-4E8D-2578-9709-113F4350D0CF}"/>
              </a:ext>
            </a:extLst>
          </p:cNvPr>
          <p:cNvSpPr>
            <a:spLocks noGrp="1"/>
          </p:cNvSpPr>
          <p:nvPr>
            <p:ph type="sldNum" sz="quarter" idx="12"/>
          </p:nvPr>
        </p:nvSpPr>
        <p:spPr/>
        <p:txBody>
          <a:bodyPr/>
          <a:lstStyle/>
          <a:p>
            <a:fld id="{F0C39319-A8F3-4461-9CF7-A62F76EB0D02}" type="slidenum">
              <a:rPr lang="en-US" smtClean="0"/>
              <a:t>‹#›</a:t>
            </a:fld>
            <a:endParaRPr lang="en-US"/>
          </a:p>
        </p:txBody>
      </p:sp>
    </p:spTree>
    <p:extLst>
      <p:ext uri="{BB962C8B-B14F-4D97-AF65-F5344CB8AC3E}">
        <p14:creationId xmlns:p14="http://schemas.microsoft.com/office/powerpoint/2010/main" val="456212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BFD4D-2033-CDE9-B548-F57F37AC95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6008E-3FE2-ED30-6E4E-366E06DF56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149BA-8B78-6616-5032-687AAAC71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0C229E-7C28-4592-A6A8-1D9BD6AFA796}" type="datetimeFigureOut">
              <a:rPr lang="en-US" smtClean="0"/>
              <a:t>4/4/2025</a:t>
            </a:fld>
            <a:endParaRPr lang="en-US"/>
          </a:p>
        </p:txBody>
      </p:sp>
      <p:sp>
        <p:nvSpPr>
          <p:cNvPr id="5" name="Footer Placeholder 4">
            <a:extLst>
              <a:ext uri="{FF2B5EF4-FFF2-40B4-BE49-F238E27FC236}">
                <a16:creationId xmlns:a16="http://schemas.microsoft.com/office/drawing/2014/main" id="{88FA69A8-9F0B-9C6A-D085-818A209A7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D4DE16-3775-D741-620A-8D6B810458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C39319-A8F3-4461-9CF7-A62F76EB0D02}" type="slidenum">
              <a:rPr lang="en-US" smtClean="0"/>
              <a:t>‹#›</a:t>
            </a:fld>
            <a:endParaRPr lang="en-US"/>
          </a:p>
        </p:txBody>
      </p:sp>
    </p:spTree>
    <p:extLst>
      <p:ext uri="{BB962C8B-B14F-4D97-AF65-F5344CB8AC3E}">
        <p14:creationId xmlns:p14="http://schemas.microsoft.com/office/powerpoint/2010/main" val="31656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BE3A-7A9C-9C7D-8020-8E71DDD8B11C}"/>
              </a:ext>
            </a:extLst>
          </p:cNvPr>
          <p:cNvSpPr>
            <a:spLocks noGrp="1"/>
          </p:cNvSpPr>
          <p:nvPr>
            <p:ph type="ctrTitle"/>
          </p:nvPr>
        </p:nvSpPr>
        <p:spPr>
          <a:xfrm>
            <a:off x="929640" y="-539592"/>
            <a:ext cx="10332720" cy="2387600"/>
          </a:xfrm>
        </p:spPr>
        <p:txBody>
          <a:bodyPr/>
          <a:lstStyle/>
          <a:p>
            <a:r>
              <a:rPr lang="en-US" dirty="0"/>
              <a:t>Fan and Fill in the Safford Basin</a:t>
            </a:r>
          </a:p>
        </p:txBody>
      </p:sp>
      <p:sp>
        <p:nvSpPr>
          <p:cNvPr id="3" name="Subtitle 2">
            <a:extLst>
              <a:ext uri="{FF2B5EF4-FFF2-40B4-BE49-F238E27FC236}">
                <a16:creationId xmlns:a16="http://schemas.microsoft.com/office/drawing/2014/main" id="{AA9C93DB-CD4D-28B4-41C6-2553977AA0C2}"/>
              </a:ext>
            </a:extLst>
          </p:cNvPr>
          <p:cNvSpPr>
            <a:spLocks noGrp="1"/>
          </p:cNvSpPr>
          <p:nvPr>
            <p:ph type="subTitle" idx="1"/>
          </p:nvPr>
        </p:nvSpPr>
        <p:spPr>
          <a:xfrm>
            <a:off x="1524000" y="1947663"/>
            <a:ext cx="9144000" cy="2505254"/>
          </a:xfrm>
        </p:spPr>
        <p:txBody>
          <a:bodyPr>
            <a:normAutofit lnSpcReduction="10000"/>
          </a:bodyPr>
          <a:lstStyle/>
          <a:p>
            <a:r>
              <a:rPr lang="en-US" sz="4000" dirty="0"/>
              <a:t>Tye N Ropati </a:t>
            </a:r>
          </a:p>
          <a:p>
            <a:r>
              <a:rPr lang="en-US" sz="4000" dirty="0"/>
              <a:t>Mentor: Dr. Kelin Whipple </a:t>
            </a:r>
          </a:p>
          <a:p>
            <a:r>
              <a:rPr lang="en-US" sz="4000" dirty="0"/>
              <a:t>School of Earth and Space Exploration, Arizona State University</a:t>
            </a:r>
          </a:p>
        </p:txBody>
      </p:sp>
      <p:sp>
        <p:nvSpPr>
          <p:cNvPr id="4" name="Subtitle 2">
            <a:extLst>
              <a:ext uri="{FF2B5EF4-FFF2-40B4-BE49-F238E27FC236}">
                <a16:creationId xmlns:a16="http://schemas.microsoft.com/office/drawing/2014/main" id="{D6C15900-8FD8-645A-1B7B-637064707AE8}"/>
              </a:ext>
            </a:extLst>
          </p:cNvPr>
          <p:cNvSpPr txBox="1">
            <a:spLocks/>
          </p:cNvSpPr>
          <p:nvPr/>
        </p:nvSpPr>
        <p:spPr>
          <a:xfrm>
            <a:off x="2222089" y="4886358"/>
            <a:ext cx="7747821" cy="1817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t>NASA Space Grant Symposium</a:t>
            </a:r>
          </a:p>
          <a:p>
            <a:r>
              <a:rPr lang="en-US" sz="4400" dirty="0"/>
              <a:t>April 19, 2025</a:t>
            </a:r>
          </a:p>
        </p:txBody>
      </p:sp>
    </p:spTree>
    <p:extLst>
      <p:ext uri="{BB962C8B-B14F-4D97-AF65-F5344CB8AC3E}">
        <p14:creationId xmlns:p14="http://schemas.microsoft.com/office/powerpoint/2010/main" val="342354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4083A-5841-7919-9E6D-C818574B335B}"/>
              </a:ext>
            </a:extLst>
          </p:cNvPr>
          <p:cNvSpPr>
            <a:spLocks noGrp="1"/>
          </p:cNvSpPr>
          <p:nvPr>
            <p:ph type="title"/>
          </p:nvPr>
        </p:nvSpPr>
        <p:spPr>
          <a:xfrm>
            <a:off x="838200" y="2172229"/>
            <a:ext cx="10515600" cy="2084564"/>
          </a:xfrm>
        </p:spPr>
        <p:txBody>
          <a:bodyPr>
            <a:normAutofit/>
          </a:bodyPr>
          <a:lstStyle/>
          <a:p>
            <a:pPr algn="ctr"/>
            <a:r>
              <a:rPr lang="en-US" sz="9600" dirty="0"/>
              <a:t>Thank You!</a:t>
            </a:r>
          </a:p>
        </p:txBody>
      </p:sp>
      <p:sp>
        <p:nvSpPr>
          <p:cNvPr id="3" name="Content Placeholder 2">
            <a:extLst>
              <a:ext uri="{FF2B5EF4-FFF2-40B4-BE49-F238E27FC236}">
                <a16:creationId xmlns:a16="http://schemas.microsoft.com/office/drawing/2014/main" id="{A30A5FEE-5468-5041-9824-FB68FE204826}"/>
              </a:ext>
            </a:extLst>
          </p:cNvPr>
          <p:cNvSpPr>
            <a:spLocks noGrp="1"/>
          </p:cNvSpPr>
          <p:nvPr>
            <p:ph idx="1"/>
          </p:nvPr>
        </p:nvSpPr>
        <p:spPr>
          <a:xfrm>
            <a:off x="838200" y="3928737"/>
            <a:ext cx="10515600" cy="1704623"/>
          </a:xfrm>
        </p:spPr>
        <p:txBody>
          <a:bodyPr>
            <a:normAutofit/>
          </a:bodyPr>
          <a:lstStyle/>
          <a:p>
            <a:pPr marL="0" indent="0" algn="ctr">
              <a:buNone/>
            </a:pPr>
            <a:r>
              <a:rPr lang="en-US" sz="6600" dirty="0"/>
              <a:t>Questions?</a:t>
            </a:r>
          </a:p>
        </p:txBody>
      </p:sp>
    </p:spTree>
    <p:extLst>
      <p:ext uri="{BB962C8B-B14F-4D97-AF65-F5344CB8AC3E}">
        <p14:creationId xmlns:p14="http://schemas.microsoft.com/office/powerpoint/2010/main" val="2917255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F119DDA-1BF8-828E-0327-DE5AC795F250}"/>
              </a:ext>
            </a:extLst>
          </p:cNvPr>
          <p:cNvPicPr>
            <a:picLocks noChangeAspect="1" noChangeArrowheads="1"/>
          </p:cNvPicPr>
          <p:nvPr/>
        </p:nvPicPr>
        <p:blipFill>
          <a:blip r:embed="rId3" cstate="screen">
            <a:alphaModFix/>
            <a:extLst>
              <a:ext uri="{28A0092B-C50C-407E-A947-70E740481C1C}">
                <a14:useLocalDpi xmlns:a14="http://schemas.microsoft.com/office/drawing/2010/main" val="0"/>
              </a:ext>
            </a:extLst>
          </a:blip>
          <a:srcRect/>
          <a:stretch>
            <a:fillRect/>
          </a:stretch>
        </p:blipFill>
        <p:spPr bwMode="auto">
          <a:xfrm>
            <a:off x="22578" y="5704965"/>
            <a:ext cx="790222" cy="11221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8CB11A-381F-4619-E6CF-A9B59EC920B7}"/>
              </a:ext>
            </a:extLst>
          </p:cNvPr>
          <p:cNvSpPr>
            <a:spLocks noGrp="1"/>
          </p:cNvSpPr>
          <p:nvPr>
            <p:ph type="title"/>
          </p:nvPr>
        </p:nvSpPr>
        <p:spPr>
          <a:xfrm>
            <a:off x="103846" y="-194883"/>
            <a:ext cx="10515600" cy="1325563"/>
          </a:xfrm>
        </p:spPr>
        <p:txBody>
          <a:bodyPr/>
          <a:lstStyle/>
          <a:p>
            <a:r>
              <a:rPr lang="en-US" sz="4800" dirty="0"/>
              <a:t>Background</a:t>
            </a:r>
            <a:r>
              <a:rPr lang="en-US" dirty="0"/>
              <a:t> and Problem</a:t>
            </a:r>
          </a:p>
        </p:txBody>
      </p:sp>
      <p:sp>
        <p:nvSpPr>
          <p:cNvPr id="3" name="Content Placeholder 2">
            <a:extLst>
              <a:ext uri="{FF2B5EF4-FFF2-40B4-BE49-F238E27FC236}">
                <a16:creationId xmlns:a16="http://schemas.microsoft.com/office/drawing/2014/main" id="{924AA58C-A486-07EC-70BA-B5CA3E769233}"/>
              </a:ext>
            </a:extLst>
          </p:cNvPr>
          <p:cNvSpPr>
            <a:spLocks noGrp="1"/>
          </p:cNvSpPr>
          <p:nvPr>
            <p:ph idx="1"/>
          </p:nvPr>
        </p:nvSpPr>
        <p:spPr>
          <a:xfrm>
            <a:off x="1" y="924338"/>
            <a:ext cx="3186542" cy="5149083"/>
          </a:xfrm>
        </p:spPr>
        <p:txBody>
          <a:bodyPr>
            <a:normAutofit lnSpcReduction="10000"/>
          </a:bodyPr>
          <a:lstStyle/>
          <a:p>
            <a:r>
              <a:rPr lang="en-US" sz="2400" dirty="0"/>
              <a:t>Basin and Range extensional tectonics</a:t>
            </a:r>
          </a:p>
          <a:p>
            <a:pPr lvl="1"/>
            <a:r>
              <a:rPr lang="en-US" sz="2000" dirty="0"/>
              <a:t>Closed basins to integrated river systems</a:t>
            </a:r>
          </a:p>
          <a:p>
            <a:r>
              <a:rPr lang="en-US" sz="2400" dirty="0"/>
              <a:t>Fine basin fill with thin gravel cap</a:t>
            </a:r>
          </a:p>
          <a:p>
            <a:pPr lvl="1"/>
            <a:r>
              <a:rPr lang="en-US" sz="2000" dirty="0"/>
              <a:t>Relationship between facies?</a:t>
            </a:r>
          </a:p>
          <a:p>
            <a:pPr marL="285750" indent="-285750">
              <a:buFont typeface="Arial" panose="020B0604020202020204" pitchFamily="34" charset="0"/>
              <a:buChar char="•"/>
            </a:pPr>
            <a:r>
              <a:rPr lang="en-US" sz="2400" dirty="0"/>
              <a:t>Climate shift is long-standing hypothesis</a:t>
            </a:r>
          </a:p>
          <a:p>
            <a:pPr marL="285750" indent="-285750">
              <a:buFont typeface="Arial" panose="020B0604020202020204" pitchFamily="34" charset="0"/>
              <a:buChar char="•"/>
            </a:pPr>
            <a:r>
              <a:rPr lang="en-US" sz="2400" dirty="0"/>
              <a:t>Could it instead be depositional response?</a:t>
            </a:r>
          </a:p>
        </p:txBody>
      </p:sp>
      <p:pic>
        <p:nvPicPr>
          <p:cNvPr id="8" name="Picture 7">
            <a:extLst>
              <a:ext uri="{FF2B5EF4-FFF2-40B4-BE49-F238E27FC236}">
                <a16:creationId xmlns:a16="http://schemas.microsoft.com/office/drawing/2014/main" id="{5119D66B-DB60-434F-315D-612F3086F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857" y="775082"/>
            <a:ext cx="3893569" cy="2930143"/>
          </a:xfrm>
          <a:prstGeom prst="rect">
            <a:avLst/>
          </a:prstGeom>
        </p:spPr>
      </p:pic>
      <p:pic>
        <p:nvPicPr>
          <p:cNvPr id="10" name="Picture 9">
            <a:extLst>
              <a:ext uri="{FF2B5EF4-FFF2-40B4-BE49-F238E27FC236}">
                <a16:creationId xmlns:a16="http://schemas.microsoft.com/office/drawing/2014/main" id="{08D36C16-3B36-B99A-7EDB-EF0BF71AC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362" y="4205215"/>
            <a:ext cx="4071192" cy="2077647"/>
          </a:xfrm>
          <a:prstGeom prst="rect">
            <a:avLst/>
          </a:prstGeom>
        </p:spPr>
      </p:pic>
      <p:pic>
        <p:nvPicPr>
          <p:cNvPr id="12" name="Picture 11">
            <a:extLst>
              <a:ext uri="{FF2B5EF4-FFF2-40B4-BE49-F238E27FC236}">
                <a16:creationId xmlns:a16="http://schemas.microsoft.com/office/drawing/2014/main" id="{D4432B05-0138-11BF-A528-36B0F5A60B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4077" y="4205215"/>
            <a:ext cx="4043157" cy="2077647"/>
          </a:xfrm>
          <a:prstGeom prst="rect">
            <a:avLst/>
          </a:prstGeom>
        </p:spPr>
      </p:pic>
      <p:pic>
        <p:nvPicPr>
          <p:cNvPr id="15" name="Picture 14">
            <a:extLst>
              <a:ext uri="{FF2B5EF4-FFF2-40B4-BE49-F238E27FC236}">
                <a16:creationId xmlns:a16="http://schemas.microsoft.com/office/drawing/2014/main" id="{4D9941D1-7922-4771-03BB-853BFCECA3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7937" y="127710"/>
            <a:ext cx="4630217" cy="3577515"/>
          </a:xfrm>
          <a:prstGeom prst="rect">
            <a:avLst/>
          </a:prstGeom>
        </p:spPr>
      </p:pic>
      <p:sp>
        <p:nvSpPr>
          <p:cNvPr id="4" name="TextBox 3">
            <a:extLst>
              <a:ext uri="{FF2B5EF4-FFF2-40B4-BE49-F238E27FC236}">
                <a16:creationId xmlns:a16="http://schemas.microsoft.com/office/drawing/2014/main" id="{E1A188DF-FB22-BB81-022F-7F400B7D8657}"/>
              </a:ext>
            </a:extLst>
          </p:cNvPr>
          <p:cNvSpPr txBox="1"/>
          <p:nvPr/>
        </p:nvSpPr>
        <p:spPr>
          <a:xfrm>
            <a:off x="3338945" y="3707297"/>
            <a:ext cx="3917482" cy="307777"/>
          </a:xfrm>
          <a:prstGeom prst="rect">
            <a:avLst/>
          </a:prstGeom>
          <a:noFill/>
        </p:spPr>
        <p:txBody>
          <a:bodyPr wrap="square" rtlCol="0">
            <a:spAutoFit/>
          </a:bodyPr>
          <a:lstStyle/>
          <a:p>
            <a:r>
              <a:rPr lang="en-US" sz="1400" dirty="0"/>
              <a:t>Fig. 1 Fine basin sediments with capping gravels. </a:t>
            </a:r>
          </a:p>
        </p:txBody>
      </p:sp>
      <p:sp>
        <p:nvSpPr>
          <p:cNvPr id="5" name="TextBox 4">
            <a:extLst>
              <a:ext uri="{FF2B5EF4-FFF2-40B4-BE49-F238E27FC236}">
                <a16:creationId xmlns:a16="http://schemas.microsoft.com/office/drawing/2014/main" id="{CD76F685-73B6-8EFA-3188-B8D36E8D865A}"/>
              </a:ext>
            </a:extLst>
          </p:cNvPr>
          <p:cNvSpPr txBox="1"/>
          <p:nvPr/>
        </p:nvSpPr>
        <p:spPr>
          <a:xfrm>
            <a:off x="7457936" y="3720041"/>
            <a:ext cx="4630217" cy="523220"/>
          </a:xfrm>
          <a:prstGeom prst="rect">
            <a:avLst/>
          </a:prstGeom>
          <a:noFill/>
        </p:spPr>
        <p:txBody>
          <a:bodyPr wrap="square" rtlCol="0">
            <a:spAutoFit/>
          </a:bodyPr>
          <a:lstStyle/>
          <a:p>
            <a:r>
              <a:rPr lang="en-US" sz="1400" dirty="0"/>
              <a:t>Fig. 2 Location map showing the </a:t>
            </a:r>
            <a:r>
              <a:rPr lang="en-US" sz="1400" dirty="0" err="1"/>
              <a:t>Pinale</a:t>
            </a:r>
            <a:r>
              <a:rPr lang="en-US" sz="1400" b="0" i="0" dirty="0" err="1">
                <a:solidFill>
                  <a:srgbClr val="001D35"/>
                </a:solidFill>
                <a:effectLst/>
              </a:rPr>
              <a:t>ño</a:t>
            </a:r>
            <a:r>
              <a:rPr lang="en-US" sz="1400" b="0" i="0" dirty="0">
                <a:solidFill>
                  <a:srgbClr val="001D35"/>
                </a:solidFill>
                <a:effectLst/>
              </a:rPr>
              <a:t> </a:t>
            </a:r>
            <a:r>
              <a:rPr lang="en-US" sz="1400" dirty="0">
                <a:solidFill>
                  <a:srgbClr val="001D35"/>
                </a:solidFill>
              </a:rPr>
              <a:t>mountains and Safford basin in southeastern Arizona. </a:t>
            </a:r>
            <a:endParaRPr lang="en-US" sz="1400" dirty="0"/>
          </a:p>
        </p:txBody>
      </p:sp>
      <p:sp>
        <p:nvSpPr>
          <p:cNvPr id="6" name="TextBox 5">
            <a:extLst>
              <a:ext uri="{FF2B5EF4-FFF2-40B4-BE49-F238E27FC236}">
                <a16:creationId xmlns:a16="http://schemas.microsoft.com/office/drawing/2014/main" id="{7ACB27F5-03C9-140D-6CC1-C4F538D98BD3}"/>
              </a:ext>
            </a:extLst>
          </p:cNvPr>
          <p:cNvSpPr txBox="1"/>
          <p:nvPr/>
        </p:nvSpPr>
        <p:spPr>
          <a:xfrm>
            <a:off x="3664076" y="6309402"/>
            <a:ext cx="8527923" cy="523220"/>
          </a:xfrm>
          <a:prstGeom prst="rect">
            <a:avLst/>
          </a:prstGeom>
          <a:noFill/>
        </p:spPr>
        <p:txBody>
          <a:bodyPr wrap="square" rtlCol="0">
            <a:spAutoFit/>
          </a:bodyPr>
          <a:lstStyle/>
          <a:p>
            <a:r>
              <a:rPr lang="en-US" sz="1400" dirty="0"/>
              <a:t>Fig. 3 Cross sectional cartoons displaying expected relationship between basin fill and fanglomerate for the climate shift hypothesis (a) and the lateral facies hypothesis (b). </a:t>
            </a:r>
          </a:p>
        </p:txBody>
      </p:sp>
      <p:sp>
        <p:nvSpPr>
          <p:cNvPr id="7" name="TextBox 6">
            <a:extLst>
              <a:ext uri="{FF2B5EF4-FFF2-40B4-BE49-F238E27FC236}">
                <a16:creationId xmlns:a16="http://schemas.microsoft.com/office/drawing/2014/main" id="{E989FA8A-B43B-850E-B441-99A0C53BF977}"/>
              </a:ext>
            </a:extLst>
          </p:cNvPr>
          <p:cNvSpPr txBox="1"/>
          <p:nvPr/>
        </p:nvSpPr>
        <p:spPr>
          <a:xfrm>
            <a:off x="3285933" y="4243261"/>
            <a:ext cx="795734" cy="369332"/>
          </a:xfrm>
          <a:prstGeom prst="rect">
            <a:avLst/>
          </a:prstGeom>
          <a:noFill/>
        </p:spPr>
        <p:txBody>
          <a:bodyPr wrap="square" rtlCol="0">
            <a:spAutoFit/>
          </a:bodyPr>
          <a:lstStyle/>
          <a:p>
            <a:r>
              <a:rPr lang="en-US" dirty="0"/>
              <a:t>a.)</a:t>
            </a:r>
          </a:p>
        </p:txBody>
      </p:sp>
      <p:sp>
        <p:nvSpPr>
          <p:cNvPr id="9" name="TextBox 8">
            <a:extLst>
              <a:ext uri="{FF2B5EF4-FFF2-40B4-BE49-F238E27FC236}">
                <a16:creationId xmlns:a16="http://schemas.microsoft.com/office/drawing/2014/main" id="{F08DA6C0-F182-F906-0699-73B67DA3AC2E}"/>
              </a:ext>
            </a:extLst>
          </p:cNvPr>
          <p:cNvSpPr txBox="1"/>
          <p:nvPr/>
        </p:nvSpPr>
        <p:spPr>
          <a:xfrm>
            <a:off x="7684195" y="4205215"/>
            <a:ext cx="795734" cy="369332"/>
          </a:xfrm>
          <a:prstGeom prst="rect">
            <a:avLst/>
          </a:prstGeom>
          <a:noFill/>
        </p:spPr>
        <p:txBody>
          <a:bodyPr wrap="square" rtlCol="0">
            <a:spAutoFit/>
          </a:bodyPr>
          <a:lstStyle/>
          <a:p>
            <a:r>
              <a:rPr lang="en-US" dirty="0"/>
              <a:t>b.)</a:t>
            </a:r>
          </a:p>
        </p:txBody>
      </p:sp>
    </p:spTree>
    <p:extLst>
      <p:ext uri="{BB962C8B-B14F-4D97-AF65-F5344CB8AC3E}">
        <p14:creationId xmlns:p14="http://schemas.microsoft.com/office/powerpoint/2010/main" val="197479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C6B4-26FB-94DC-75BF-9C5EC5C77E2C}"/>
              </a:ext>
            </a:extLst>
          </p:cNvPr>
          <p:cNvSpPr>
            <a:spLocks noGrp="1"/>
          </p:cNvSpPr>
          <p:nvPr>
            <p:ph type="title"/>
          </p:nvPr>
        </p:nvSpPr>
        <p:spPr>
          <a:xfrm>
            <a:off x="75606" y="-280634"/>
            <a:ext cx="10515600" cy="1325563"/>
          </a:xfrm>
        </p:spPr>
        <p:txBody>
          <a:bodyPr/>
          <a:lstStyle/>
          <a:p>
            <a:r>
              <a:rPr lang="en-US" sz="4800" dirty="0"/>
              <a:t>Methods</a:t>
            </a:r>
            <a:endParaRPr lang="en-US" dirty="0"/>
          </a:p>
        </p:txBody>
      </p:sp>
      <p:sp>
        <p:nvSpPr>
          <p:cNvPr id="3" name="Content Placeholder 2">
            <a:extLst>
              <a:ext uri="{FF2B5EF4-FFF2-40B4-BE49-F238E27FC236}">
                <a16:creationId xmlns:a16="http://schemas.microsoft.com/office/drawing/2014/main" id="{C74D08FC-5002-6890-8E52-C39F7C219D07}"/>
              </a:ext>
            </a:extLst>
          </p:cNvPr>
          <p:cNvSpPr>
            <a:spLocks noGrp="1"/>
          </p:cNvSpPr>
          <p:nvPr>
            <p:ph idx="1"/>
          </p:nvPr>
        </p:nvSpPr>
        <p:spPr>
          <a:xfrm>
            <a:off x="-1" y="677333"/>
            <a:ext cx="3411992" cy="6180666"/>
          </a:xfrm>
        </p:spPr>
        <p:txBody>
          <a:bodyPr>
            <a:noAutofit/>
          </a:bodyPr>
          <a:lstStyle/>
          <a:p>
            <a:r>
              <a:rPr lang="en-US" dirty="0"/>
              <a:t>Exposure is necessary to characterize rock</a:t>
            </a:r>
          </a:p>
          <a:p>
            <a:r>
              <a:rPr lang="en-US" dirty="0"/>
              <a:t>GIS Analysis to search for possible exposures</a:t>
            </a:r>
          </a:p>
          <a:p>
            <a:pPr marL="457200" indent="-457200">
              <a:buFont typeface="Arial" panose="020B0604020202020204" pitchFamily="34" charset="0"/>
              <a:buChar char="•"/>
            </a:pPr>
            <a:r>
              <a:rPr lang="en-US" dirty="0"/>
              <a:t>Examination in the field</a:t>
            </a:r>
          </a:p>
          <a:p>
            <a:pPr marL="914400" lvl="1" indent="-457200">
              <a:buFont typeface="Arial" panose="020B0604020202020204" pitchFamily="34" charset="0"/>
              <a:buChar char="•"/>
            </a:pPr>
            <a:r>
              <a:rPr lang="en-US" sz="2800" dirty="0"/>
              <a:t>Hiking</a:t>
            </a:r>
          </a:p>
          <a:p>
            <a:pPr marL="914400" lvl="1" indent="-457200">
              <a:buFont typeface="Arial" panose="020B0604020202020204" pitchFamily="34" charset="0"/>
              <a:buChar char="•"/>
            </a:pPr>
            <a:r>
              <a:rPr lang="en-US" sz="2800" dirty="0"/>
              <a:t>Driving</a:t>
            </a:r>
          </a:p>
          <a:p>
            <a:pPr marL="914400" lvl="1" indent="-457200">
              <a:buFont typeface="Arial" panose="020B0604020202020204" pitchFamily="34" charset="0"/>
              <a:buChar char="•"/>
            </a:pPr>
            <a:r>
              <a:rPr lang="en-US" sz="2800" dirty="0"/>
              <a:t>Binoculars</a:t>
            </a:r>
          </a:p>
          <a:p>
            <a:pPr marL="914400" lvl="1" indent="-457200">
              <a:buFont typeface="Arial" panose="020B0604020202020204" pitchFamily="34" charset="0"/>
              <a:buChar char="•"/>
            </a:pPr>
            <a:r>
              <a:rPr lang="en-US" sz="2800" dirty="0"/>
              <a:t>Drone flights</a:t>
            </a:r>
          </a:p>
          <a:p>
            <a:endParaRPr lang="en-US" dirty="0"/>
          </a:p>
        </p:txBody>
      </p:sp>
      <p:pic>
        <p:nvPicPr>
          <p:cNvPr id="5" name="Picture 4">
            <a:extLst>
              <a:ext uri="{FF2B5EF4-FFF2-40B4-BE49-F238E27FC236}">
                <a16:creationId xmlns:a16="http://schemas.microsoft.com/office/drawing/2014/main" id="{EBCCD919-E8D9-BEFB-96E9-B873D2AF2A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55031" y="3329407"/>
            <a:ext cx="4308658" cy="2862674"/>
          </a:xfrm>
          <a:prstGeom prst="rect">
            <a:avLst/>
          </a:prstGeom>
        </p:spPr>
      </p:pic>
      <p:pic>
        <p:nvPicPr>
          <p:cNvPr id="8" name="Picture 7">
            <a:extLst>
              <a:ext uri="{FF2B5EF4-FFF2-40B4-BE49-F238E27FC236}">
                <a16:creationId xmlns:a16="http://schemas.microsoft.com/office/drawing/2014/main" id="{B37CE5BE-228E-BB49-AB5F-4058032A0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5031" y="45687"/>
            <a:ext cx="4308658" cy="3244167"/>
          </a:xfrm>
          <a:prstGeom prst="rect">
            <a:avLst/>
          </a:prstGeom>
        </p:spPr>
      </p:pic>
      <p:pic>
        <p:nvPicPr>
          <p:cNvPr id="10" name="Picture 9">
            <a:extLst>
              <a:ext uri="{FF2B5EF4-FFF2-40B4-BE49-F238E27FC236}">
                <a16:creationId xmlns:a16="http://schemas.microsoft.com/office/drawing/2014/main" id="{86105285-BB20-31ED-1D26-9006F232DC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06729" y="3329406"/>
            <a:ext cx="4333874" cy="2862674"/>
          </a:xfrm>
          <a:prstGeom prst="rect">
            <a:avLst/>
          </a:prstGeom>
        </p:spPr>
      </p:pic>
      <p:pic>
        <p:nvPicPr>
          <p:cNvPr id="14" name="Content Placeholder 5" descr="A map of a mountain&#10;&#10;AI-generated content may be incorrect.">
            <a:extLst>
              <a:ext uri="{FF2B5EF4-FFF2-40B4-BE49-F238E27FC236}">
                <a16:creationId xmlns:a16="http://schemas.microsoft.com/office/drawing/2014/main" id="{2D19D27B-1E34-363F-0100-D4A73B8785A9}"/>
              </a:ext>
            </a:extLst>
          </p:cNvPr>
          <p:cNvPicPr>
            <a:picLocks noChangeAspect="1"/>
          </p:cNvPicPr>
          <p:nvPr/>
        </p:nvPicPr>
        <p:blipFill>
          <a:blip r:embed="rId6" cstate="print">
            <a:extLst>
              <a:ext uri="{28A0092B-C50C-407E-A947-70E740481C1C}">
                <a14:useLocalDpi xmlns:a14="http://schemas.microsoft.com/office/drawing/2010/main" val="0"/>
              </a:ext>
            </a:extLst>
          </a:blip>
          <a:srcRect l="-164"/>
          <a:stretch/>
        </p:blipFill>
        <p:spPr>
          <a:xfrm>
            <a:off x="7805353" y="39446"/>
            <a:ext cx="4333874" cy="3250407"/>
          </a:xfrm>
          <a:prstGeom prst="rect">
            <a:avLst/>
          </a:prstGeom>
        </p:spPr>
      </p:pic>
      <p:sp>
        <p:nvSpPr>
          <p:cNvPr id="4" name="TextBox 3">
            <a:extLst>
              <a:ext uri="{FF2B5EF4-FFF2-40B4-BE49-F238E27FC236}">
                <a16:creationId xmlns:a16="http://schemas.microsoft.com/office/drawing/2014/main" id="{A37E6106-07D1-7794-3D71-B9C8FC4076AB}"/>
              </a:ext>
            </a:extLst>
          </p:cNvPr>
          <p:cNvSpPr txBox="1"/>
          <p:nvPr/>
        </p:nvSpPr>
        <p:spPr>
          <a:xfrm>
            <a:off x="3451747" y="6160317"/>
            <a:ext cx="8872776" cy="738664"/>
          </a:xfrm>
          <a:prstGeom prst="rect">
            <a:avLst/>
          </a:prstGeom>
          <a:noFill/>
        </p:spPr>
        <p:txBody>
          <a:bodyPr wrap="square" rtlCol="0">
            <a:spAutoFit/>
          </a:bodyPr>
          <a:lstStyle/>
          <a:p>
            <a:r>
              <a:rPr lang="en-US" sz="1400" dirty="0"/>
              <a:t>Fig. 4 a.) Exposure of sandstones and colluvial boulder cover. b.) Hillshade map of Frye Mesa showing areas of high slope and observation points. c.) Exposed basin fill in landslide scarp. d.) Me examining conglomerate exposed along a roadcut. </a:t>
            </a:r>
          </a:p>
        </p:txBody>
      </p:sp>
      <p:sp>
        <p:nvSpPr>
          <p:cNvPr id="6" name="TextBox 5">
            <a:extLst>
              <a:ext uri="{FF2B5EF4-FFF2-40B4-BE49-F238E27FC236}">
                <a16:creationId xmlns:a16="http://schemas.microsoft.com/office/drawing/2014/main" id="{0A67A69A-D08A-45A8-0F01-B983F7004982}"/>
              </a:ext>
            </a:extLst>
          </p:cNvPr>
          <p:cNvSpPr txBox="1"/>
          <p:nvPr/>
        </p:nvSpPr>
        <p:spPr>
          <a:xfrm>
            <a:off x="3451747" y="39446"/>
            <a:ext cx="583540" cy="523220"/>
          </a:xfrm>
          <a:prstGeom prst="rect">
            <a:avLst/>
          </a:prstGeom>
          <a:noFill/>
        </p:spPr>
        <p:txBody>
          <a:bodyPr wrap="square" rtlCol="0">
            <a:spAutoFit/>
          </a:bodyPr>
          <a:lstStyle/>
          <a:p>
            <a:r>
              <a:rPr lang="en-US" sz="2800" dirty="0">
                <a:solidFill>
                  <a:schemeClr val="bg1"/>
                </a:solidFill>
              </a:rPr>
              <a:t>a.)</a:t>
            </a:r>
          </a:p>
        </p:txBody>
      </p:sp>
      <p:sp>
        <p:nvSpPr>
          <p:cNvPr id="7" name="TextBox 6">
            <a:extLst>
              <a:ext uri="{FF2B5EF4-FFF2-40B4-BE49-F238E27FC236}">
                <a16:creationId xmlns:a16="http://schemas.microsoft.com/office/drawing/2014/main" id="{46D611A8-A9E2-DA27-1A3C-79A8B70D2048}"/>
              </a:ext>
            </a:extLst>
          </p:cNvPr>
          <p:cNvSpPr txBox="1"/>
          <p:nvPr/>
        </p:nvSpPr>
        <p:spPr>
          <a:xfrm>
            <a:off x="7763689" y="-13118"/>
            <a:ext cx="583540" cy="523220"/>
          </a:xfrm>
          <a:prstGeom prst="rect">
            <a:avLst/>
          </a:prstGeom>
          <a:noFill/>
        </p:spPr>
        <p:txBody>
          <a:bodyPr wrap="square" rtlCol="0">
            <a:spAutoFit/>
          </a:bodyPr>
          <a:lstStyle/>
          <a:p>
            <a:r>
              <a:rPr lang="en-US" sz="2800" dirty="0">
                <a:solidFill>
                  <a:schemeClr val="bg1"/>
                </a:solidFill>
              </a:rPr>
              <a:t>b.)</a:t>
            </a:r>
          </a:p>
        </p:txBody>
      </p:sp>
      <p:sp>
        <p:nvSpPr>
          <p:cNvPr id="9" name="TextBox 8">
            <a:extLst>
              <a:ext uri="{FF2B5EF4-FFF2-40B4-BE49-F238E27FC236}">
                <a16:creationId xmlns:a16="http://schemas.microsoft.com/office/drawing/2014/main" id="{2707C8EA-51FF-378E-CA2C-3078A77D7096}"/>
              </a:ext>
            </a:extLst>
          </p:cNvPr>
          <p:cNvSpPr txBox="1"/>
          <p:nvPr/>
        </p:nvSpPr>
        <p:spPr>
          <a:xfrm>
            <a:off x="3411991" y="3329406"/>
            <a:ext cx="583540" cy="523220"/>
          </a:xfrm>
          <a:prstGeom prst="rect">
            <a:avLst/>
          </a:prstGeom>
          <a:noFill/>
        </p:spPr>
        <p:txBody>
          <a:bodyPr wrap="square" rtlCol="0">
            <a:spAutoFit/>
          </a:bodyPr>
          <a:lstStyle/>
          <a:p>
            <a:r>
              <a:rPr lang="en-US" sz="2800" dirty="0">
                <a:solidFill>
                  <a:schemeClr val="bg1"/>
                </a:solidFill>
              </a:rPr>
              <a:t>c.)</a:t>
            </a:r>
          </a:p>
        </p:txBody>
      </p:sp>
      <p:sp>
        <p:nvSpPr>
          <p:cNvPr id="11" name="TextBox 10">
            <a:extLst>
              <a:ext uri="{FF2B5EF4-FFF2-40B4-BE49-F238E27FC236}">
                <a16:creationId xmlns:a16="http://schemas.microsoft.com/office/drawing/2014/main" id="{BBF9A974-06A8-0481-218F-3C728F29E680}"/>
              </a:ext>
            </a:extLst>
          </p:cNvPr>
          <p:cNvSpPr txBox="1"/>
          <p:nvPr/>
        </p:nvSpPr>
        <p:spPr>
          <a:xfrm>
            <a:off x="7763688" y="3329406"/>
            <a:ext cx="694511" cy="523220"/>
          </a:xfrm>
          <a:prstGeom prst="rect">
            <a:avLst/>
          </a:prstGeom>
          <a:noFill/>
        </p:spPr>
        <p:txBody>
          <a:bodyPr wrap="square" rtlCol="0">
            <a:spAutoFit/>
          </a:bodyPr>
          <a:lstStyle/>
          <a:p>
            <a:r>
              <a:rPr lang="en-US" sz="2800" dirty="0">
                <a:solidFill>
                  <a:schemeClr val="bg1"/>
                </a:solidFill>
              </a:rPr>
              <a:t>d.)</a:t>
            </a:r>
          </a:p>
        </p:txBody>
      </p:sp>
      <p:pic>
        <p:nvPicPr>
          <p:cNvPr id="12" name="Picture 2">
            <a:extLst>
              <a:ext uri="{FF2B5EF4-FFF2-40B4-BE49-F238E27FC236}">
                <a16:creationId xmlns:a16="http://schemas.microsoft.com/office/drawing/2014/main" id="{AB70A73E-B22F-B1CB-5937-01DE252F558F}"/>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2578" y="5704965"/>
            <a:ext cx="790222" cy="112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929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992FB6-511A-A084-9CA9-58C6A3A252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8911" y="3265054"/>
            <a:ext cx="4655707" cy="3491780"/>
          </a:xfrm>
          <a:prstGeom prst="rect">
            <a:avLst/>
          </a:prstGeom>
        </p:spPr>
      </p:pic>
      <p:pic>
        <p:nvPicPr>
          <p:cNvPr id="10" name="Picture 9">
            <a:extLst>
              <a:ext uri="{FF2B5EF4-FFF2-40B4-BE49-F238E27FC236}">
                <a16:creationId xmlns:a16="http://schemas.microsoft.com/office/drawing/2014/main" id="{5ADAB584-A9DE-9F94-7A3B-1F7D8E734D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42549" y="3265054"/>
            <a:ext cx="3155426" cy="3491780"/>
          </a:xfrm>
          <a:prstGeom prst="rect">
            <a:avLst/>
          </a:prstGeom>
        </p:spPr>
      </p:pic>
      <p:pic>
        <p:nvPicPr>
          <p:cNvPr id="11" name="Picture 10">
            <a:extLst>
              <a:ext uri="{FF2B5EF4-FFF2-40B4-BE49-F238E27FC236}">
                <a16:creationId xmlns:a16="http://schemas.microsoft.com/office/drawing/2014/main" id="{B838C50C-ADE9-DB75-9D01-01B630C0A8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968" y="932162"/>
            <a:ext cx="3909181" cy="4772804"/>
          </a:xfrm>
          <a:prstGeom prst="rect">
            <a:avLst/>
          </a:prstGeom>
        </p:spPr>
      </p:pic>
      <p:pic>
        <p:nvPicPr>
          <p:cNvPr id="12" name="Picture 11">
            <a:extLst>
              <a:ext uri="{FF2B5EF4-FFF2-40B4-BE49-F238E27FC236}">
                <a16:creationId xmlns:a16="http://schemas.microsoft.com/office/drawing/2014/main" id="{3432FDB1-28AF-D227-707E-495BABDC7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1000" y="101165"/>
            <a:ext cx="4091259" cy="3068445"/>
          </a:xfrm>
          <a:prstGeom prst="rect">
            <a:avLst/>
          </a:prstGeom>
        </p:spPr>
      </p:pic>
      <p:sp>
        <p:nvSpPr>
          <p:cNvPr id="13" name="TextBox 12">
            <a:extLst>
              <a:ext uri="{FF2B5EF4-FFF2-40B4-BE49-F238E27FC236}">
                <a16:creationId xmlns:a16="http://schemas.microsoft.com/office/drawing/2014/main" id="{EC9F843D-562E-B0D2-F9B0-664C31974903}"/>
              </a:ext>
            </a:extLst>
          </p:cNvPr>
          <p:cNvSpPr txBox="1"/>
          <p:nvPr/>
        </p:nvSpPr>
        <p:spPr>
          <a:xfrm>
            <a:off x="220040" y="101164"/>
            <a:ext cx="3395934" cy="830997"/>
          </a:xfrm>
          <a:prstGeom prst="rect">
            <a:avLst/>
          </a:prstGeom>
          <a:noFill/>
        </p:spPr>
        <p:txBody>
          <a:bodyPr wrap="square" rtlCol="0">
            <a:spAutoFit/>
          </a:bodyPr>
          <a:lstStyle/>
          <a:p>
            <a:r>
              <a:rPr lang="en-US" sz="4800" dirty="0"/>
              <a:t>Fieldwork</a:t>
            </a:r>
            <a:endParaRPr lang="en-US" sz="4400" dirty="0"/>
          </a:p>
        </p:txBody>
      </p:sp>
      <p:pic>
        <p:nvPicPr>
          <p:cNvPr id="14" name="Picture 13">
            <a:extLst>
              <a:ext uri="{FF2B5EF4-FFF2-40B4-BE49-F238E27FC236}">
                <a16:creationId xmlns:a16="http://schemas.microsoft.com/office/drawing/2014/main" id="{50237858-674C-59DB-79B3-9196737A33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46755" y="101164"/>
            <a:ext cx="3701845" cy="3068445"/>
          </a:xfrm>
          <a:prstGeom prst="rect">
            <a:avLst/>
          </a:prstGeom>
        </p:spPr>
      </p:pic>
      <p:pic>
        <p:nvPicPr>
          <p:cNvPr id="2" name="Picture 2">
            <a:extLst>
              <a:ext uri="{FF2B5EF4-FFF2-40B4-BE49-F238E27FC236}">
                <a16:creationId xmlns:a16="http://schemas.microsoft.com/office/drawing/2014/main" id="{57C7D437-6FB1-79E1-3DDD-300B15B30FA7}"/>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2578" y="5704965"/>
            <a:ext cx="790222" cy="112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98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AAAD-0CA9-E64D-E293-EC483F72F026}"/>
              </a:ext>
            </a:extLst>
          </p:cNvPr>
          <p:cNvSpPr>
            <a:spLocks noGrp="1"/>
          </p:cNvSpPr>
          <p:nvPr>
            <p:ph type="title"/>
          </p:nvPr>
        </p:nvSpPr>
        <p:spPr>
          <a:xfrm>
            <a:off x="76200" y="-272315"/>
            <a:ext cx="10515600" cy="1325563"/>
          </a:xfrm>
        </p:spPr>
        <p:txBody>
          <a:bodyPr/>
          <a:lstStyle/>
          <a:p>
            <a:r>
              <a:rPr lang="en-US" dirty="0"/>
              <a:t>Results</a:t>
            </a:r>
          </a:p>
        </p:txBody>
      </p:sp>
      <p:sp>
        <p:nvSpPr>
          <p:cNvPr id="3" name="Content Placeholder 2">
            <a:extLst>
              <a:ext uri="{FF2B5EF4-FFF2-40B4-BE49-F238E27FC236}">
                <a16:creationId xmlns:a16="http://schemas.microsoft.com/office/drawing/2014/main" id="{0C49C97C-DAD3-9B30-B879-5276955883E2}"/>
              </a:ext>
            </a:extLst>
          </p:cNvPr>
          <p:cNvSpPr>
            <a:spLocks noGrp="1"/>
          </p:cNvSpPr>
          <p:nvPr>
            <p:ph idx="1"/>
          </p:nvPr>
        </p:nvSpPr>
        <p:spPr>
          <a:xfrm>
            <a:off x="0" y="632178"/>
            <a:ext cx="3488266" cy="5724129"/>
          </a:xfrm>
        </p:spPr>
        <p:txBody>
          <a:bodyPr/>
          <a:lstStyle/>
          <a:p>
            <a:r>
              <a:rPr lang="en-US" dirty="0"/>
              <a:t>Project is still in progress</a:t>
            </a:r>
          </a:p>
          <a:p>
            <a:r>
              <a:rPr lang="en-US" dirty="0"/>
              <a:t>Plotted field notes shown</a:t>
            </a:r>
          </a:p>
          <a:p>
            <a:r>
              <a:rPr lang="en-US" dirty="0"/>
              <a:t>Interpreted facies transition found at Frye Mesa</a:t>
            </a:r>
          </a:p>
          <a:p>
            <a:r>
              <a:rPr lang="en-US" dirty="0"/>
              <a:t>Facies relationships within the basin fill</a:t>
            </a:r>
          </a:p>
          <a:p>
            <a:endParaRPr lang="en-US" dirty="0"/>
          </a:p>
          <a:p>
            <a:endParaRPr lang="en-US" dirty="0"/>
          </a:p>
          <a:p>
            <a:endParaRPr lang="en-US" dirty="0"/>
          </a:p>
        </p:txBody>
      </p:sp>
      <p:pic>
        <p:nvPicPr>
          <p:cNvPr id="9" name="Picture 8" descr="A screenshot of a map&#10;&#10;AI-generated content may be incorrect.">
            <a:extLst>
              <a:ext uri="{FF2B5EF4-FFF2-40B4-BE49-F238E27FC236}">
                <a16:creationId xmlns:a16="http://schemas.microsoft.com/office/drawing/2014/main" id="{17B624E3-FD27-5849-665B-4D8AA3DB91C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488266" y="82328"/>
            <a:ext cx="8658578" cy="6693344"/>
          </a:xfrm>
          <a:prstGeom prst="rect">
            <a:avLst/>
          </a:prstGeom>
        </p:spPr>
      </p:pic>
      <p:sp>
        <p:nvSpPr>
          <p:cNvPr id="4" name="TextBox 3">
            <a:extLst>
              <a:ext uri="{FF2B5EF4-FFF2-40B4-BE49-F238E27FC236}">
                <a16:creationId xmlns:a16="http://schemas.microsoft.com/office/drawing/2014/main" id="{7CD70952-2EB8-DABA-E1C1-A110E0A94B4A}"/>
              </a:ext>
            </a:extLst>
          </p:cNvPr>
          <p:cNvSpPr txBox="1"/>
          <p:nvPr/>
        </p:nvSpPr>
        <p:spPr>
          <a:xfrm>
            <a:off x="959556" y="4578573"/>
            <a:ext cx="2528710" cy="2031325"/>
          </a:xfrm>
          <a:prstGeom prst="rect">
            <a:avLst/>
          </a:prstGeom>
          <a:noFill/>
        </p:spPr>
        <p:txBody>
          <a:bodyPr wrap="square" rtlCol="0">
            <a:spAutoFit/>
          </a:bodyPr>
          <a:lstStyle/>
          <a:p>
            <a:r>
              <a:rPr lang="en-US" sz="1400" dirty="0"/>
              <a:t>Fig. 5 Hillshade map displaying points of observation colored according to interpreted lithofacies, with some images included. Areas with slope higher than 35</a:t>
            </a:r>
            <a:r>
              <a:rPr lang="en-US" sz="1400" b="0" i="0" dirty="0">
                <a:effectLst/>
              </a:rPr>
              <a:t>° are displayed in red. White stars show key areas for future study. </a:t>
            </a:r>
            <a:endParaRPr lang="en-US" sz="1400" dirty="0"/>
          </a:p>
        </p:txBody>
      </p:sp>
      <p:pic>
        <p:nvPicPr>
          <p:cNvPr id="5" name="Picture 2">
            <a:extLst>
              <a:ext uri="{FF2B5EF4-FFF2-40B4-BE49-F238E27FC236}">
                <a16:creationId xmlns:a16="http://schemas.microsoft.com/office/drawing/2014/main" id="{F267F4AD-C9D4-5083-49F5-6551EBB5DC5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578" y="5704965"/>
            <a:ext cx="790222" cy="112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03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CB4CE-BF0E-9773-01CE-914F20235439}"/>
              </a:ext>
            </a:extLst>
          </p:cNvPr>
          <p:cNvSpPr>
            <a:spLocks noGrp="1"/>
          </p:cNvSpPr>
          <p:nvPr>
            <p:ph type="title"/>
          </p:nvPr>
        </p:nvSpPr>
        <p:spPr>
          <a:xfrm>
            <a:off x="-5191" y="19235"/>
            <a:ext cx="10515600" cy="1055633"/>
          </a:xfrm>
          <a:ln>
            <a:noFill/>
          </a:ln>
        </p:spPr>
        <p:txBody>
          <a:bodyPr>
            <a:normAutofit/>
          </a:bodyPr>
          <a:lstStyle/>
          <a:p>
            <a:r>
              <a:rPr lang="en-US" dirty="0"/>
              <a:t>Interpretations</a:t>
            </a:r>
          </a:p>
        </p:txBody>
      </p:sp>
      <p:sp>
        <p:nvSpPr>
          <p:cNvPr id="3" name="Content Placeholder 2">
            <a:extLst>
              <a:ext uri="{FF2B5EF4-FFF2-40B4-BE49-F238E27FC236}">
                <a16:creationId xmlns:a16="http://schemas.microsoft.com/office/drawing/2014/main" id="{0FEC2F8B-77B9-9531-F49A-4B060C347D8F}"/>
              </a:ext>
            </a:extLst>
          </p:cNvPr>
          <p:cNvSpPr>
            <a:spLocks noGrp="1"/>
          </p:cNvSpPr>
          <p:nvPr>
            <p:ph idx="1"/>
          </p:nvPr>
        </p:nvSpPr>
        <p:spPr>
          <a:xfrm>
            <a:off x="69814" y="834887"/>
            <a:ext cx="6869578" cy="2196547"/>
          </a:xfrm>
        </p:spPr>
        <p:txBody>
          <a:bodyPr>
            <a:normAutofit/>
          </a:bodyPr>
          <a:lstStyle/>
          <a:p>
            <a:r>
              <a:rPr lang="en-US" dirty="0"/>
              <a:t>Interfingering between basin fill and alluvial fan in Frye Mesa</a:t>
            </a:r>
          </a:p>
          <a:p>
            <a:r>
              <a:rPr lang="en-US" dirty="0"/>
              <a:t>Progradation of deltaic/fluvial sandstone over lacustrine mudstone</a:t>
            </a:r>
          </a:p>
          <a:p>
            <a:pPr lvl="1"/>
            <a:r>
              <a:rPr lang="en-US" dirty="0"/>
              <a:t>Intercalated </a:t>
            </a:r>
            <a:r>
              <a:rPr lang="en-US" dirty="0">
                <a:sym typeface="Wingdings" panose="05000000000000000000" pitchFamily="2" charset="2"/>
              </a:rPr>
              <a:t> fluctuation of lake shore</a:t>
            </a:r>
            <a:endParaRPr lang="en-US" dirty="0"/>
          </a:p>
        </p:txBody>
      </p:sp>
      <p:pic>
        <p:nvPicPr>
          <p:cNvPr id="5" name="Picture 4">
            <a:extLst>
              <a:ext uri="{FF2B5EF4-FFF2-40B4-BE49-F238E27FC236}">
                <a16:creationId xmlns:a16="http://schemas.microsoft.com/office/drawing/2014/main" id="{B5E24DCA-694E-7E6D-E478-2DB9167046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66304" y="4104862"/>
            <a:ext cx="3017377" cy="2676525"/>
          </a:xfrm>
          <a:prstGeom prst="rect">
            <a:avLst/>
          </a:prstGeom>
        </p:spPr>
      </p:pic>
      <p:pic>
        <p:nvPicPr>
          <p:cNvPr id="6" name="Picture 5">
            <a:extLst>
              <a:ext uri="{FF2B5EF4-FFF2-40B4-BE49-F238E27FC236}">
                <a16:creationId xmlns:a16="http://schemas.microsoft.com/office/drawing/2014/main" id="{2DB431D6-24C3-CF89-D1FE-33B62CF4ED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76244" y="4093733"/>
            <a:ext cx="3449107" cy="2676525"/>
          </a:xfrm>
          <a:prstGeom prst="rect">
            <a:avLst/>
          </a:prstGeom>
        </p:spPr>
      </p:pic>
      <p:pic>
        <p:nvPicPr>
          <p:cNvPr id="7" name="Picture 6">
            <a:extLst>
              <a:ext uri="{FF2B5EF4-FFF2-40B4-BE49-F238E27FC236}">
                <a16:creationId xmlns:a16="http://schemas.microsoft.com/office/drawing/2014/main" id="{87820B1A-4899-25DA-CEAF-35ED53D73C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17914" y="4111626"/>
            <a:ext cx="3594523" cy="2673218"/>
          </a:xfrm>
          <a:prstGeom prst="rect">
            <a:avLst/>
          </a:prstGeom>
        </p:spPr>
      </p:pic>
      <p:pic>
        <p:nvPicPr>
          <p:cNvPr id="8" name="Picture 7">
            <a:extLst>
              <a:ext uri="{FF2B5EF4-FFF2-40B4-BE49-F238E27FC236}">
                <a16:creationId xmlns:a16="http://schemas.microsoft.com/office/drawing/2014/main" id="{9D4C5423-E305-CA26-DF34-1EB600FFDA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939392" y="69849"/>
            <a:ext cx="5173045" cy="3991163"/>
          </a:xfrm>
          <a:prstGeom prst="rect">
            <a:avLst/>
          </a:prstGeom>
        </p:spPr>
      </p:pic>
      <p:sp>
        <p:nvSpPr>
          <p:cNvPr id="10" name="Arrow: Right 9">
            <a:extLst>
              <a:ext uri="{FF2B5EF4-FFF2-40B4-BE49-F238E27FC236}">
                <a16:creationId xmlns:a16="http://schemas.microsoft.com/office/drawing/2014/main" id="{F59488D4-06B2-83F5-6BFA-539DB6B62FC9}"/>
              </a:ext>
            </a:extLst>
          </p:cNvPr>
          <p:cNvSpPr/>
          <p:nvPr/>
        </p:nvSpPr>
        <p:spPr>
          <a:xfrm>
            <a:off x="3926514" y="5264218"/>
            <a:ext cx="506896" cy="35780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5290E179-E096-0BF8-2625-662417153A60}"/>
              </a:ext>
            </a:extLst>
          </p:cNvPr>
          <p:cNvSpPr/>
          <p:nvPr/>
        </p:nvSpPr>
        <p:spPr>
          <a:xfrm>
            <a:off x="7968184" y="5264218"/>
            <a:ext cx="506896" cy="35780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B286736-E1B9-6D21-6276-2D133A398DD0}"/>
              </a:ext>
            </a:extLst>
          </p:cNvPr>
          <p:cNvSpPr txBox="1"/>
          <p:nvPr/>
        </p:nvSpPr>
        <p:spPr>
          <a:xfrm>
            <a:off x="0" y="2938523"/>
            <a:ext cx="6939392" cy="1169551"/>
          </a:xfrm>
          <a:prstGeom prst="rect">
            <a:avLst/>
          </a:prstGeom>
          <a:noFill/>
        </p:spPr>
        <p:txBody>
          <a:bodyPr wrap="square" rtlCol="0">
            <a:spAutoFit/>
          </a:bodyPr>
          <a:lstStyle/>
          <a:p>
            <a:r>
              <a:rPr lang="en-US" sz="1400" dirty="0"/>
              <a:t>Fig. 6 a.) Exposure of interbedded mudstones and sandstones capped by alluvial fan gravels. Sequence interpreted as progradation of deltaic/fluvial facies over lacustrine facies. b.) Images of exposures seen going up Frye Mesa Road from left to right. Images show progression from mudstone to interbedded mud, sand, and conglomerate to conglomerate. </a:t>
            </a:r>
          </a:p>
        </p:txBody>
      </p:sp>
      <p:sp>
        <p:nvSpPr>
          <p:cNvPr id="13" name="TextBox 12">
            <a:extLst>
              <a:ext uri="{FF2B5EF4-FFF2-40B4-BE49-F238E27FC236}">
                <a16:creationId xmlns:a16="http://schemas.microsoft.com/office/drawing/2014/main" id="{AF13E6A9-5F64-70FF-48EB-4190F1EDFFF4}"/>
              </a:ext>
            </a:extLst>
          </p:cNvPr>
          <p:cNvSpPr txBox="1"/>
          <p:nvPr/>
        </p:nvSpPr>
        <p:spPr>
          <a:xfrm>
            <a:off x="251041" y="4104862"/>
            <a:ext cx="675621" cy="461665"/>
          </a:xfrm>
          <a:prstGeom prst="rect">
            <a:avLst/>
          </a:prstGeom>
          <a:noFill/>
        </p:spPr>
        <p:txBody>
          <a:bodyPr wrap="square" rtlCol="0">
            <a:spAutoFit/>
          </a:bodyPr>
          <a:lstStyle/>
          <a:p>
            <a:r>
              <a:rPr lang="en-US" sz="2400" dirty="0"/>
              <a:t>b.)</a:t>
            </a:r>
          </a:p>
        </p:txBody>
      </p:sp>
      <p:sp>
        <p:nvSpPr>
          <p:cNvPr id="14" name="TextBox 13">
            <a:extLst>
              <a:ext uri="{FF2B5EF4-FFF2-40B4-BE49-F238E27FC236}">
                <a16:creationId xmlns:a16="http://schemas.microsoft.com/office/drawing/2014/main" id="{08CA46EE-A6A2-9E85-FB3F-D54F0E0A0C59}"/>
              </a:ext>
            </a:extLst>
          </p:cNvPr>
          <p:cNvSpPr txBox="1"/>
          <p:nvPr/>
        </p:nvSpPr>
        <p:spPr>
          <a:xfrm>
            <a:off x="6939392" y="69849"/>
            <a:ext cx="675621" cy="461665"/>
          </a:xfrm>
          <a:prstGeom prst="rect">
            <a:avLst/>
          </a:prstGeom>
          <a:noFill/>
        </p:spPr>
        <p:txBody>
          <a:bodyPr wrap="square" rtlCol="0">
            <a:spAutoFit/>
          </a:bodyPr>
          <a:lstStyle/>
          <a:p>
            <a:r>
              <a:rPr lang="en-US" sz="2400" dirty="0">
                <a:solidFill>
                  <a:schemeClr val="bg1"/>
                </a:solidFill>
              </a:rPr>
              <a:t>a.)</a:t>
            </a:r>
          </a:p>
        </p:txBody>
      </p:sp>
      <p:pic>
        <p:nvPicPr>
          <p:cNvPr id="15" name="Picture 2">
            <a:extLst>
              <a:ext uri="{FF2B5EF4-FFF2-40B4-BE49-F238E27FC236}">
                <a16:creationId xmlns:a16="http://schemas.microsoft.com/office/drawing/2014/main" id="{086BD4E9-AF8E-42C5-B004-67B390BA1D7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578" y="5704965"/>
            <a:ext cx="790222" cy="112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9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ADB8A-C287-C268-7D4B-B9BA0820D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07DF0-C570-155C-E19D-54E3CC323225}"/>
              </a:ext>
            </a:extLst>
          </p:cNvPr>
          <p:cNvSpPr>
            <a:spLocks noGrp="1"/>
          </p:cNvSpPr>
          <p:nvPr>
            <p:ph type="title"/>
          </p:nvPr>
        </p:nvSpPr>
        <p:spPr>
          <a:xfrm>
            <a:off x="0" y="6880"/>
            <a:ext cx="10601325" cy="1040872"/>
          </a:xfrm>
        </p:spPr>
        <p:txBody>
          <a:bodyPr>
            <a:normAutofit/>
          </a:bodyPr>
          <a:lstStyle/>
          <a:p>
            <a:r>
              <a:rPr lang="en-US" dirty="0"/>
              <a:t>Interpretations</a:t>
            </a:r>
          </a:p>
        </p:txBody>
      </p:sp>
      <p:pic>
        <p:nvPicPr>
          <p:cNvPr id="4" name="Picture 3">
            <a:extLst>
              <a:ext uri="{FF2B5EF4-FFF2-40B4-BE49-F238E27FC236}">
                <a16:creationId xmlns:a16="http://schemas.microsoft.com/office/drawing/2014/main" id="{969DC9DA-6753-D621-6A8D-228C0823B2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4726" y="1923067"/>
            <a:ext cx="11402548" cy="4113428"/>
          </a:xfrm>
          <a:prstGeom prst="rect">
            <a:avLst/>
          </a:prstGeom>
        </p:spPr>
      </p:pic>
      <p:sp>
        <p:nvSpPr>
          <p:cNvPr id="3" name="Content Placeholder 2">
            <a:extLst>
              <a:ext uri="{FF2B5EF4-FFF2-40B4-BE49-F238E27FC236}">
                <a16:creationId xmlns:a16="http://schemas.microsoft.com/office/drawing/2014/main" id="{C53C2902-8FD4-11B2-CE4F-5EB71D183F94}"/>
              </a:ext>
            </a:extLst>
          </p:cNvPr>
          <p:cNvSpPr>
            <a:spLocks noGrp="1"/>
          </p:cNvSpPr>
          <p:nvPr>
            <p:ph idx="1"/>
          </p:nvPr>
        </p:nvSpPr>
        <p:spPr>
          <a:xfrm>
            <a:off x="79928" y="882195"/>
            <a:ext cx="10601325" cy="1771650"/>
          </a:xfrm>
        </p:spPr>
        <p:txBody>
          <a:bodyPr>
            <a:normAutofit/>
          </a:bodyPr>
          <a:lstStyle/>
          <a:p>
            <a:r>
              <a:rPr lang="en-US" dirty="0"/>
              <a:t>Results so far seem to support the lateral facies hypothesis</a:t>
            </a:r>
          </a:p>
          <a:p>
            <a:pPr lvl="1"/>
            <a:r>
              <a:rPr lang="en-US" dirty="0"/>
              <a:t>Facies transitions</a:t>
            </a:r>
          </a:p>
          <a:p>
            <a:pPr lvl="1"/>
            <a:r>
              <a:rPr lang="en-US" dirty="0"/>
              <a:t>Boulders deep into incised fans</a:t>
            </a:r>
          </a:p>
          <a:p>
            <a:pPr lvl="1"/>
            <a:endParaRPr lang="en-US" dirty="0"/>
          </a:p>
          <a:p>
            <a:endParaRPr lang="en-US" dirty="0"/>
          </a:p>
        </p:txBody>
      </p:sp>
      <p:sp>
        <p:nvSpPr>
          <p:cNvPr id="9" name="TextBox 8">
            <a:extLst>
              <a:ext uri="{FF2B5EF4-FFF2-40B4-BE49-F238E27FC236}">
                <a16:creationId xmlns:a16="http://schemas.microsoft.com/office/drawing/2014/main" id="{4558DBA1-9B0B-DA4B-B67F-7BB53D134FFF}"/>
              </a:ext>
            </a:extLst>
          </p:cNvPr>
          <p:cNvSpPr txBox="1"/>
          <p:nvPr/>
        </p:nvSpPr>
        <p:spPr>
          <a:xfrm>
            <a:off x="789452" y="6016979"/>
            <a:ext cx="11402548" cy="646331"/>
          </a:xfrm>
          <a:prstGeom prst="rect">
            <a:avLst/>
          </a:prstGeom>
          <a:noFill/>
        </p:spPr>
        <p:txBody>
          <a:bodyPr wrap="square" rtlCol="0">
            <a:spAutoFit/>
          </a:bodyPr>
          <a:lstStyle/>
          <a:p>
            <a:pPr algn="ctr"/>
            <a:r>
              <a:rPr lang="en-US" dirty="0"/>
              <a:t>Fig. 7 Cross section of the Safford basin depicting distribution and relationship of facies. Taken from Gootee et al., 2022. </a:t>
            </a:r>
          </a:p>
        </p:txBody>
      </p:sp>
      <p:pic>
        <p:nvPicPr>
          <p:cNvPr id="5" name="Picture 2">
            <a:extLst>
              <a:ext uri="{FF2B5EF4-FFF2-40B4-BE49-F238E27FC236}">
                <a16:creationId xmlns:a16="http://schemas.microsoft.com/office/drawing/2014/main" id="{1A4EFFBC-256C-0B62-4BAB-4DB1A52E696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578" y="5704965"/>
            <a:ext cx="790222" cy="112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2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7C8A-998B-2F1E-24E3-0426BEC37D83}"/>
              </a:ext>
            </a:extLst>
          </p:cNvPr>
          <p:cNvSpPr>
            <a:spLocks noGrp="1"/>
          </p:cNvSpPr>
          <p:nvPr>
            <p:ph type="title"/>
          </p:nvPr>
        </p:nvSpPr>
        <p:spPr>
          <a:xfrm>
            <a:off x="561975" y="365125"/>
            <a:ext cx="10791825" cy="1325563"/>
          </a:xfrm>
        </p:spPr>
        <p:txBody>
          <a:bodyPr>
            <a:normAutofit/>
          </a:bodyPr>
          <a:lstStyle/>
          <a:p>
            <a:r>
              <a:rPr lang="en-US" sz="4800" dirty="0"/>
              <a:t>Future Steps</a:t>
            </a:r>
          </a:p>
        </p:txBody>
      </p:sp>
      <p:sp>
        <p:nvSpPr>
          <p:cNvPr id="3" name="Content Placeholder 2">
            <a:extLst>
              <a:ext uri="{FF2B5EF4-FFF2-40B4-BE49-F238E27FC236}">
                <a16:creationId xmlns:a16="http://schemas.microsoft.com/office/drawing/2014/main" id="{A583DB66-30D4-29B7-F547-06A8986E9E85}"/>
              </a:ext>
            </a:extLst>
          </p:cNvPr>
          <p:cNvSpPr>
            <a:spLocks noGrp="1"/>
          </p:cNvSpPr>
          <p:nvPr>
            <p:ph idx="1"/>
          </p:nvPr>
        </p:nvSpPr>
        <p:spPr>
          <a:xfrm>
            <a:off x="79024" y="1502477"/>
            <a:ext cx="5856286" cy="4351338"/>
          </a:xfrm>
        </p:spPr>
        <p:txBody>
          <a:bodyPr>
            <a:normAutofit fontScale="92500" lnSpcReduction="10000"/>
          </a:bodyPr>
          <a:lstStyle/>
          <a:p>
            <a:r>
              <a:rPr lang="en-US" sz="3600" dirty="0"/>
              <a:t>Trips to remaining incised fans</a:t>
            </a:r>
          </a:p>
          <a:p>
            <a:pPr lvl="1"/>
            <a:r>
              <a:rPr lang="en-US" sz="3200" dirty="0"/>
              <a:t>Especially on the North side of the </a:t>
            </a:r>
            <a:r>
              <a:rPr lang="en-US" sz="3200" dirty="0" err="1"/>
              <a:t>Pinale</a:t>
            </a:r>
            <a:r>
              <a:rPr lang="en-US" sz="3200" b="0" i="0" dirty="0" err="1">
                <a:solidFill>
                  <a:srgbClr val="001D35"/>
                </a:solidFill>
                <a:effectLst/>
              </a:rPr>
              <a:t>ño</a:t>
            </a:r>
            <a:r>
              <a:rPr lang="en-US" sz="3200" dirty="0" err="1">
                <a:solidFill>
                  <a:srgbClr val="001D35"/>
                </a:solidFill>
              </a:rPr>
              <a:t>s</a:t>
            </a:r>
            <a:endParaRPr lang="en-US" sz="3200" dirty="0">
              <a:solidFill>
                <a:srgbClr val="001D35"/>
              </a:solidFill>
            </a:endParaRPr>
          </a:p>
          <a:p>
            <a:pPr lvl="1"/>
            <a:r>
              <a:rPr lang="en-US" sz="3200" dirty="0">
                <a:solidFill>
                  <a:srgbClr val="001D35"/>
                </a:solidFill>
              </a:rPr>
              <a:t>Look for more evidence of lateral variation in facies</a:t>
            </a:r>
          </a:p>
          <a:p>
            <a:r>
              <a:rPr lang="en-US" sz="3600" dirty="0">
                <a:solidFill>
                  <a:srgbClr val="001D35"/>
                </a:solidFill>
              </a:rPr>
              <a:t>Expand to other basins in Arizona</a:t>
            </a:r>
          </a:p>
          <a:p>
            <a:pPr lvl="1"/>
            <a:r>
              <a:rPr lang="en-US" sz="3200" dirty="0">
                <a:solidFill>
                  <a:srgbClr val="001D35"/>
                </a:solidFill>
              </a:rPr>
              <a:t>Tonto basin is a prime target</a:t>
            </a:r>
          </a:p>
          <a:p>
            <a:pPr lvl="1"/>
            <a:r>
              <a:rPr lang="en-US" sz="3200" dirty="0">
                <a:solidFill>
                  <a:srgbClr val="001D35"/>
                </a:solidFill>
              </a:rPr>
              <a:t>Is the pattern regional? </a:t>
            </a:r>
          </a:p>
        </p:txBody>
      </p:sp>
      <p:pic>
        <p:nvPicPr>
          <p:cNvPr id="4" name="Picture 2">
            <a:extLst>
              <a:ext uri="{FF2B5EF4-FFF2-40B4-BE49-F238E27FC236}">
                <a16:creationId xmlns:a16="http://schemas.microsoft.com/office/drawing/2014/main" id="{4547B03D-BF42-2A69-BA18-2A7AA14AD7D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578" y="5704965"/>
            <a:ext cx="790222" cy="11221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1F0DD9-B3EC-E741-4233-1E222F89A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887" y="1117646"/>
            <a:ext cx="6165383" cy="4622707"/>
          </a:xfrm>
          <a:prstGeom prst="rect">
            <a:avLst/>
          </a:prstGeom>
        </p:spPr>
      </p:pic>
      <p:sp>
        <p:nvSpPr>
          <p:cNvPr id="7" name="TextBox 6">
            <a:extLst>
              <a:ext uri="{FF2B5EF4-FFF2-40B4-BE49-F238E27FC236}">
                <a16:creationId xmlns:a16="http://schemas.microsoft.com/office/drawing/2014/main" id="{09802C6F-9016-A90C-C49E-F8507FDEEDDC}"/>
              </a:ext>
            </a:extLst>
          </p:cNvPr>
          <p:cNvSpPr txBox="1"/>
          <p:nvPr/>
        </p:nvSpPr>
        <p:spPr>
          <a:xfrm>
            <a:off x="5935310" y="5752214"/>
            <a:ext cx="6177666" cy="646331"/>
          </a:xfrm>
          <a:prstGeom prst="rect">
            <a:avLst/>
          </a:prstGeom>
          <a:noFill/>
        </p:spPr>
        <p:txBody>
          <a:bodyPr wrap="square" rtlCol="0">
            <a:spAutoFit/>
          </a:bodyPr>
          <a:lstStyle/>
          <a:p>
            <a:r>
              <a:rPr lang="en-US" dirty="0"/>
              <a:t>Fig 8. Me taking notes and sketching looking out into an incised drainage on Frye Mesa. </a:t>
            </a:r>
          </a:p>
        </p:txBody>
      </p:sp>
    </p:spTree>
    <p:extLst>
      <p:ext uri="{BB962C8B-B14F-4D97-AF65-F5344CB8AC3E}">
        <p14:creationId xmlns:p14="http://schemas.microsoft.com/office/powerpoint/2010/main" val="161198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6A4D-6F19-141E-9916-80E36F17AAB7}"/>
              </a:ext>
            </a:extLst>
          </p:cNvPr>
          <p:cNvSpPr>
            <a:spLocks noGrp="1"/>
          </p:cNvSpPr>
          <p:nvPr>
            <p:ph type="title"/>
          </p:nvPr>
        </p:nvSpPr>
        <p:spPr>
          <a:xfrm>
            <a:off x="104422" y="107846"/>
            <a:ext cx="10515600" cy="1325563"/>
          </a:xfrm>
        </p:spPr>
        <p:txBody>
          <a:bodyPr/>
          <a:lstStyle/>
          <a:p>
            <a:r>
              <a:rPr lang="en-US" dirty="0"/>
              <a:t>Acknowledgements</a:t>
            </a:r>
          </a:p>
        </p:txBody>
      </p:sp>
      <p:pic>
        <p:nvPicPr>
          <p:cNvPr id="4" name="Picture 2">
            <a:extLst>
              <a:ext uri="{FF2B5EF4-FFF2-40B4-BE49-F238E27FC236}">
                <a16:creationId xmlns:a16="http://schemas.microsoft.com/office/drawing/2014/main" id="{7F7FA938-15CC-73F6-F8F8-C1F0CD101DA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9138" y="4565943"/>
            <a:ext cx="1471083" cy="2276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FB403A-04D8-443A-DA4D-97D7EFA82EE8}"/>
              </a:ext>
            </a:extLst>
          </p:cNvPr>
          <p:cNvSpPr txBox="1"/>
          <p:nvPr/>
        </p:nvSpPr>
        <p:spPr>
          <a:xfrm>
            <a:off x="0" y="1200319"/>
            <a:ext cx="12191999" cy="3908762"/>
          </a:xfrm>
          <a:prstGeom prst="rect">
            <a:avLst/>
          </a:prstGeom>
          <a:noFill/>
        </p:spPr>
        <p:txBody>
          <a:bodyPr wrap="square" rtlCol="0">
            <a:spAutoFit/>
          </a:bodyPr>
          <a:lstStyle/>
          <a:p>
            <a:pPr algn="ctr"/>
            <a:r>
              <a:rPr lang="en-US" sz="3600" dirty="0"/>
              <a:t>Thank you to NASA Space Grant and National Science Foundation (funding was provided by EAR-</a:t>
            </a:r>
            <a:r>
              <a:rPr lang="en-US" sz="3600" b="0" i="0" dirty="0">
                <a:solidFill>
                  <a:srgbClr val="222222"/>
                </a:solidFill>
                <a:effectLst/>
              </a:rPr>
              <a:t>2229222 to K Whipple).</a:t>
            </a:r>
          </a:p>
          <a:p>
            <a:pPr algn="ctr"/>
            <a:r>
              <a:rPr lang="en-US" sz="3600" dirty="0">
                <a:solidFill>
                  <a:srgbClr val="222222"/>
                </a:solidFill>
              </a:rPr>
              <a:t>Thank you to Kelin Whipple for </a:t>
            </a:r>
            <a:r>
              <a:rPr lang="en-US" sz="3600" b="0" i="0" dirty="0">
                <a:solidFill>
                  <a:srgbClr val="222222"/>
                </a:solidFill>
                <a:effectLst/>
              </a:rPr>
              <a:t>mentoring me, and to the members of my research group for assisting and providing support. </a:t>
            </a:r>
            <a:endParaRPr lang="en-US" sz="3600" dirty="0"/>
          </a:p>
          <a:p>
            <a:pPr algn="ctr"/>
            <a:endParaRPr lang="en-US" sz="3200" dirty="0"/>
          </a:p>
        </p:txBody>
      </p:sp>
      <p:pic>
        <p:nvPicPr>
          <p:cNvPr id="6" name="Picture 4">
            <a:extLst>
              <a:ext uri="{FF2B5EF4-FFF2-40B4-BE49-F238E27FC236}">
                <a16:creationId xmlns:a16="http://schemas.microsoft.com/office/drawing/2014/main" id="{DFC5D5E7-BD90-1321-38B8-F91A8FAC03D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99494" y="4648744"/>
            <a:ext cx="2105035" cy="2111389"/>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60;p13">
            <a:extLst>
              <a:ext uri="{FF2B5EF4-FFF2-40B4-BE49-F238E27FC236}">
                <a16:creationId xmlns:a16="http://schemas.microsoft.com/office/drawing/2014/main" id="{887BFF1E-BC21-2242-E181-6C65033DC6B7}"/>
              </a:ext>
            </a:extLst>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1521074" y="4648744"/>
            <a:ext cx="2105035" cy="2111389"/>
          </a:xfrm>
          <a:prstGeom prst="rect">
            <a:avLst/>
          </a:prstGeom>
          <a:noFill/>
          <a:ln>
            <a:noFill/>
          </a:ln>
        </p:spPr>
      </p:pic>
      <p:pic>
        <p:nvPicPr>
          <p:cNvPr id="8" name="Picture 7">
            <a:extLst>
              <a:ext uri="{FF2B5EF4-FFF2-40B4-BE49-F238E27FC236}">
                <a16:creationId xmlns:a16="http://schemas.microsoft.com/office/drawing/2014/main" id="{BD82D102-0264-9A2B-B04D-1F42DD6D7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382" y="4731544"/>
            <a:ext cx="2004483" cy="2111389"/>
          </a:xfrm>
          <a:prstGeom prst="rect">
            <a:avLst/>
          </a:prstGeom>
        </p:spPr>
      </p:pic>
    </p:spTree>
    <p:extLst>
      <p:ext uri="{BB962C8B-B14F-4D97-AF65-F5344CB8AC3E}">
        <p14:creationId xmlns:p14="http://schemas.microsoft.com/office/powerpoint/2010/main" val="3651674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A00B009D-086A-4EE6-9A0F-48C8DFB55C19}"/>
</file>

<file path=customXml/itemProps2.xml><?xml version="1.0" encoding="utf-8"?>
<ds:datastoreItem xmlns:ds="http://schemas.openxmlformats.org/officeDocument/2006/customXml" ds:itemID="{0ED29486-CA22-4472-84EC-FD160C570533}"/>
</file>

<file path=customXml/itemProps3.xml><?xml version="1.0" encoding="utf-8"?>
<ds:datastoreItem xmlns:ds="http://schemas.openxmlformats.org/officeDocument/2006/customXml" ds:itemID="{48F68193-03E3-4B77-B8F3-B7DE4FB8D99A}"/>
</file>

<file path=docProps/app.xml><?xml version="1.0" encoding="utf-8"?>
<Properties xmlns="http://schemas.openxmlformats.org/officeDocument/2006/extended-properties" xmlns:vt="http://schemas.openxmlformats.org/officeDocument/2006/docPropsVTypes">
  <TotalTime>945</TotalTime>
  <Words>520</Words>
  <Application>Microsoft Office PowerPoint</Application>
  <PresentationFormat>Widescreen</PresentationFormat>
  <Paragraphs>67</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Wingdings</vt:lpstr>
      <vt:lpstr>Arial</vt:lpstr>
      <vt:lpstr>Aptos Display</vt:lpstr>
      <vt:lpstr>Aptos</vt:lpstr>
      <vt:lpstr>Office Theme</vt:lpstr>
      <vt:lpstr>Fan and Fill in the Safford Basin</vt:lpstr>
      <vt:lpstr>Background and Problem</vt:lpstr>
      <vt:lpstr>Methods</vt:lpstr>
      <vt:lpstr>PowerPoint Presentation</vt:lpstr>
      <vt:lpstr>Results</vt:lpstr>
      <vt:lpstr>Interpretations</vt:lpstr>
      <vt:lpstr>Interpretations</vt:lpstr>
      <vt:lpstr>Future Steps</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Tye Ropati (Student)</dc:creator>
  <cp:lastModifiedBy>Tye Ropati</cp:lastModifiedBy>
  <cp:revision>12</cp:revision>
  <dcterms:created xsi:type="dcterms:W3CDTF">2025-04-03T07:14:57Z</dcterms:created>
  <dcterms:modified xsi:type="dcterms:W3CDTF">2025-04-05T05:49:31Z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